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73" r:id="rId1"/>
  </p:sldMasterIdLst>
  <p:sldIdLst>
    <p:sldId id="256" r:id="rId2"/>
    <p:sldId id="265" r:id="rId3"/>
    <p:sldId id="257" r:id="rId4"/>
    <p:sldId id="259" r:id="rId5"/>
    <p:sldId id="266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>
        <p:scale>
          <a:sx n="125" d="100"/>
          <a:sy n="125" d="100"/>
        </p:scale>
        <p:origin x="58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CE3EF-865D-6D4D-ADE2-31B1FF636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377B82-2A16-D942-883F-FE940B878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973BB-C843-5C4A-8A27-6BEA03370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C20B3-CB99-9744-80DC-BC74CAEE6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50D3F-9B2D-5D47-A365-949291B5B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75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D6C93-B894-A340-BD65-22B1B2D78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456D5D-EDB6-7D4D-B7A5-659DDDA25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DEBD3-99DF-D54A-B172-3D5456747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E72E9-DFDA-9C46-9D9C-D750D13F5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B4E7B-0BBC-8943-BCA0-949CD4F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52637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FEFDA8-DE8B-EB45-86D0-27282D973F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D3A3F-CF04-E546-BD2C-F4687AED9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21281-7A87-014B-A816-BA0F5BF4B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8842E-8AB8-8E4D-BB95-D54CE176E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EB329-DBE2-C041-BC14-B6D77CB12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79182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22A46-17CD-7844-AEA9-A67368C4C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6CBE5-3C4B-9C48-AF41-888E70569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EA9F8-3E73-8D41-B126-611C980CD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D3E6F-E693-5940-9F6E-1141859C7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278EB-7617-FF48-8D20-0942AC819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20676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4CBA4-A13A-AF45-995F-DF31EB003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FC696-DBB6-294E-BA68-6B654D43A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2ADF8-E064-1942-AA52-5938A1CE9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DA7B6-1357-9245-8C51-E51ABE500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34BC6-5AE2-2F4E-B58B-8BADBE6CC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747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D2817-225A-B54E-94F7-186352826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1BE09-D100-2448-81C9-ED06AD616C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37D746-E6D3-114E-84ED-9038C9047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8A989-C6F0-9242-8890-86D520E51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C0454C-3F26-F34B-BACB-0BEEDF839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8C6D76-3606-4C43-8E10-B75B14716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6623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BE4D2-66BB-494C-9FFE-11D17207B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F3082-EE61-FE48-9719-D4BFBD9E0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C02B7-FE6E-864D-A4DF-958831ECB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45CA0A-9C12-C24A-B379-E8D066FF9D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BF1F4D-A07D-DA49-932C-FDCEEF3774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CE950D-23BE-4E4F-8D92-02A6524A0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DAD1B4-5351-9E4D-9036-0EF46A932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95A9E9-A419-6042-A06C-7A1F6EF92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13071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E74AD-55C9-DA43-A334-EF661358C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C8B06C-F50A-E147-A8CD-ED30B2459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308769-1B3A-8840-9660-82106F72F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93D19-6DA3-3342-867D-7F1EB66A7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7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9B936B-E3D2-134A-9AFC-1D7204E0F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B2B109-64B6-C84B-8BFF-D863E5FC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5A1B17-6C21-6146-B401-29EBB39AA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513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8B5A7-C809-C04D-8221-67BD56A5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E32B-11EF-154C-8E11-0E7549CE5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B0F7C2-BBD3-6C43-BDFE-D5ED71A46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12968B-A409-F14C-AF16-EF6B423B0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9F10C8-9F68-1240-BEC2-5DC368AD7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CF454-F751-1640-A771-DA615565A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64409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85446-4D83-AD40-BEA1-BE8ED6E88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664897-1434-A241-BF56-3A54161020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7D4C57-C832-344F-8AF1-EAF8A4FA0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BDD13-BFB3-C446-84FA-6A2442BB7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E160A-A069-824B-90D2-C88172271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5FC330-B5A8-6748-A788-D3E51B78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16137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131A35-6C4D-1F4F-8FC9-1D4B1E0BB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7D1627-110C-2E4C-9C41-6F06C33D8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B26E0-DA3D-E540-BEB8-E8133022A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95182-BD80-B24E-8239-A1FD857D69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4D032-198E-1441-A711-0BC23D4BD4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772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4" r:id="rId1"/>
    <p:sldLayoutId id="2147484175" r:id="rId2"/>
    <p:sldLayoutId id="2147484176" r:id="rId3"/>
    <p:sldLayoutId id="2147484177" r:id="rId4"/>
    <p:sldLayoutId id="2147484178" r:id="rId5"/>
    <p:sldLayoutId id="2147484179" r:id="rId6"/>
    <p:sldLayoutId id="2147484180" r:id="rId7"/>
    <p:sldLayoutId id="2147484181" r:id="rId8"/>
    <p:sldLayoutId id="2147484182" r:id="rId9"/>
    <p:sldLayoutId id="2147484183" r:id="rId10"/>
    <p:sldLayoutId id="214748418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021516FC-B439-45BC-A7D5-F04B198E5A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5B2426-0370-AF47-9C01-E085633A6A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Text Analysis of Disneyland Reviews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892BD3-3F54-AA46-BE03-4D809119D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Shezal Padani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Big Data Analytics, CS 777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Boston University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97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F3E07-BC38-8148-B994-15026226B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0A953-0F1D-CF45-BBD9-2D7B7F767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 fontScale="92500"/>
          </a:bodyPr>
          <a:lstStyle/>
          <a:p>
            <a:r>
              <a:rPr lang="en-US" dirty="0"/>
              <a:t>The dataset used includes 42,000 reviews of 3 Disneyland branches - Paris, California and Hong Kong, posted by visitors on Trip Advisor.</a:t>
            </a:r>
            <a:endParaRPr lang="en-US" sz="2000" b="0" dirty="0">
              <a:effectLst/>
            </a:endParaRPr>
          </a:p>
          <a:p>
            <a:r>
              <a:rPr lang="en-US" dirty="0"/>
              <a:t>Column Description:</a:t>
            </a:r>
            <a:endParaRPr lang="en-US" sz="2000" b="0" dirty="0">
              <a:effectLst/>
            </a:endParaRPr>
          </a:p>
          <a:p>
            <a:pPr lvl="1" fontAlgn="base"/>
            <a:r>
              <a:rPr lang="en-US" dirty="0" err="1"/>
              <a:t>Review_ID</a:t>
            </a:r>
            <a:r>
              <a:rPr lang="en-US" dirty="0"/>
              <a:t>: unique id given to each review</a:t>
            </a:r>
          </a:p>
          <a:p>
            <a:pPr lvl="1" fontAlgn="base"/>
            <a:r>
              <a:rPr lang="en-US" dirty="0"/>
              <a:t>Rating: ranging from 1 (unsatisfied) to 5 (satisfied)</a:t>
            </a:r>
          </a:p>
          <a:p>
            <a:pPr lvl="1" fontAlgn="base"/>
            <a:r>
              <a:rPr lang="en-US" dirty="0" err="1"/>
              <a:t>Year_Month</a:t>
            </a:r>
            <a:r>
              <a:rPr lang="en-US" dirty="0"/>
              <a:t>: when the reviewer visited the theme park</a:t>
            </a:r>
          </a:p>
          <a:p>
            <a:pPr lvl="1" fontAlgn="base"/>
            <a:r>
              <a:rPr lang="en-US" dirty="0" err="1"/>
              <a:t>Reviewer_Location</a:t>
            </a:r>
            <a:r>
              <a:rPr lang="en-US" dirty="0"/>
              <a:t>: country of origin of visitor</a:t>
            </a:r>
          </a:p>
          <a:p>
            <a:pPr lvl="1" fontAlgn="base"/>
            <a:r>
              <a:rPr lang="en-US" dirty="0" err="1"/>
              <a:t>Review_Text</a:t>
            </a:r>
            <a:r>
              <a:rPr lang="en-US" dirty="0"/>
              <a:t>: comments made by visitor</a:t>
            </a:r>
          </a:p>
          <a:p>
            <a:pPr lvl="1" fontAlgn="base"/>
            <a:r>
              <a:rPr lang="en-US" dirty="0" err="1"/>
              <a:t>Disneyland_Branch</a:t>
            </a:r>
            <a:r>
              <a:rPr lang="en-US" dirty="0"/>
              <a:t>: location of Disneyland Park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54565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F3E07-BC38-8148-B994-15026226B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0A953-0F1D-CF45-BBD9-2D7B7F767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 fontScale="92500" lnSpcReduction="10000"/>
          </a:bodyPr>
          <a:lstStyle/>
          <a:p>
            <a:r>
              <a:rPr lang="en-US" dirty="0"/>
              <a:t>Classification Project – Random Forest Model</a:t>
            </a:r>
          </a:p>
          <a:p>
            <a:r>
              <a:rPr lang="en-US" dirty="0"/>
              <a:t>The goal of this project is to see if we can predict which Disneyland branch someone went to based on the text of the review, </a:t>
            </a:r>
          </a:p>
          <a:p>
            <a:r>
              <a:rPr lang="en-US" dirty="0"/>
              <a:t>We will use this prediction to understand the top characteristics that may differentiate each park. </a:t>
            </a:r>
          </a:p>
          <a:p>
            <a:r>
              <a:rPr lang="en-US" dirty="0"/>
              <a:t>We expect to see a final list of words that have the highest contributions to differentiating the park that the review was from. This model will be evaluated using precision, recall, and the </a:t>
            </a:r>
            <a:r>
              <a:rPr lang="en-US" dirty="0" err="1"/>
              <a:t>fscore</a:t>
            </a:r>
            <a:r>
              <a:rPr lang="en-US" dirty="0"/>
              <a:t> to understand how accurate the model was at predicting which branch each review belongs to.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48932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F3E07-BC38-8148-B994-15026226B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0A953-0F1D-CF45-BBD9-2D7B7F767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694" y="2189563"/>
            <a:ext cx="9163271" cy="1715171"/>
          </a:xfrm>
        </p:spPr>
        <p:txBody>
          <a:bodyPr anchor="ctr">
            <a:normAutofit/>
          </a:bodyPr>
          <a:lstStyle/>
          <a:p>
            <a:r>
              <a:rPr lang="en-US" sz="2000" dirty="0"/>
              <a:t>Remove the keywords ‘Paris’, ‘California’, and ‘Hong Kong’ to avoid any obvious text that may classify a specific park.</a:t>
            </a:r>
          </a:p>
          <a:p>
            <a:r>
              <a:rPr lang="en-US" sz="2000" dirty="0"/>
              <a:t>Convert each branch to a unique ID (1,2,3)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D5B66A-0671-8746-8282-A36C7E505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06" y="3550623"/>
            <a:ext cx="6125284" cy="19209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066AE6-3005-9D47-9E9F-EDE6ABDCB6BC}"/>
              </a:ext>
            </a:extLst>
          </p:cNvPr>
          <p:cNvSpPr txBox="1"/>
          <p:nvPr/>
        </p:nvSpPr>
        <p:spPr>
          <a:xfrm>
            <a:off x="149694" y="1608085"/>
            <a:ext cx="366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STEP 1: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86628BA-E361-2640-9BCC-DF5FADDA8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619" y="3853694"/>
            <a:ext cx="2776171" cy="124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01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F3E07-BC38-8148-B994-15026226B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Preprocessing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D8121FB-2795-E44F-B583-797E67E36DEF}"/>
              </a:ext>
            </a:extLst>
          </p:cNvPr>
          <p:cNvSpPr txBox="1">
            <a:spLocks/>
          </p:cNvSpPr>
          <p:nvPr/>
        </p:nvSpPr>
        <p:spPr>
          <a:xfrm>
            <a:off x="176728" y="4872257"/>
            <a:ext cx="3995739" cy="1411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/>
              <a:t>Tfidf</a:t>
            </a:r>
            <a:r>
              <a:rPr lang="en-US" sz="2000" dirty="0"/>
              <a:t> is created: Term Frequency Inverse Document Frequency. </a:t>
            </a:r>
          </a:p>
          <a:p>
            <a:r>
              <a:rPr lang="en-US" sz="2000" dirty="0"/>
              <a:t>This is an array for each review, with x[0] representing the branch ID, and x[1] being an array of the frequency of each word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0F3540-040A-A845-BC2F-765C677F9FA0}"/>
              </a:ext>
            </a:extLst>
          </p:cNvPr>
          <p:cNvSpPr txBox="1"/>
          <p:nvPr/>
        </p:nvSpPr>
        <p:spPr>
          <a:xfrm>
            <a:off x="74655" y="4422505"/>
            <a:ext cx="366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STEP 3: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F9656C-C370-3648-BBBA-E1E03DC6A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539" y="5025645"/>
            <a:ext cx="7366673" cy="737921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06FD67C-EC27-A84B-810F-D3D069494090}"/>
              </a:ext>
            </a:extLst>
          </p:cNvPr>
          <p:cNvSpPr txBox="1">
            <a:spLocks/>
          </p:cNvSpPr>
          <p:nvPr/>
        </p:nvSpPr>
        <p:spPr>
          <a:xfrm>
            <a:off x="74655" y="3053234"/>
            <a:ext cx="4199884" cy="1009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Get the top words and create a matrix with the words and the positions based on the dictionary</a:t>
            </a:r>
          </a:p>
          <a:p>
            <a:r>
              <a:rPr lang="en-US" sz="2000" dirty="0"/>
              <a:t>10K matrix</a:t>
            </a:r>
          </a:p>
          <a:p>
            <a:endParaRPr lang="en-US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E8DE39-6990-6149-A281-7D2988B27344}"/>
              </a:ext>
            </a:extLst>
          </p:cNvPr>
          <p:cNvSpPr txBox="1"/>
          <p:nvPr/>
        </p:nvSpPr>
        <p:spPr>
          <a:xfrm>
            <a:off x="74655" y="2440945"/>
            <a:ext cx="366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STEP 2: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9324954-176A-AC46-970B-64A29C40C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6549" y="2608627"/>
            <a:ext cx="7319319" cy="31138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9588EE5-0E95-CC41-BEAC-E4EB1FAA7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1343" y="3110879"/>
            <a:ext cx="7523852" cy="82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88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F3E07-BC38-8148-B994-15026226B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Model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0A953-0F1D-CF45-BBD9-2D7B7F767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135" y="1885279"/>
            <a:ext cx="10861589" cy="1858818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000" dirty="0" err="1"/>
              <a:t>New_RDD</a:t>
            </a:r>
            <a:r>
              <a:rPr lang="en-US" sz="2000" dirty="0"/>
              <a:t> is the TF-IDF</a:t>
            </a:r>
          </a:p>
          <a:p>
            <a:r>
              <a:rPr lang="en-US" sz="2000" dirty="0"/>
              <a:t>convert RDD to a </a:t>
            </a:r>
            <a:r>
              <a:rPr lang="en-US" sz="2000" dirty="0" err="1"/>
              <a:t>dataframe</a:t>
            </a:r>
            <a:endParaRPr lang="en-US" sz="2000" dirty="0"/>
          </a:p>
          <a:p>
            <a:r>
              <a:rPr lang="en-US" sz="2000" dirty="0"/>
              <a:t>Split data into training and testing (70% training, 30% testing)</a:t>
            </a:r>
          </a:p>
          <a:p>
            <a:r>
              <a:rPr lang="en-US" sz="2000" dirty="0"/>
              <a:t>Fit the model on the training data</a:t>
            </a:r>
          </a:p>
          <a:p>
            <a:r>
              <a:rPr lang="en-US" sz="2000" dirty="0"/>
              <a:t>Get predictions on the test data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62F4C3-57BA-B843-9877-075D82C72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50" y="3921040"/>
            <a:ext cx="113538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263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F3E07-BC38-8148-B994-15026226B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Model Results and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6DBB0B-70FF-4745-88B4-52B7A4D8B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8291" y="1823872"/>
            <a:ext cx="2420677" cy="2699718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40D8294-B387-5847-BD97-F4FD83D561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899353"/>
              </p:ext>
            </p:extLst>
          </p:nvPr>
        </p:nvGraphicFramePr>
        <p:xfrm>
          <a:off x="5299490" y="2061211"/>
          <a:ext cx="32512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94324629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088871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0689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55.76%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3973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97.95%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80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18.15%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361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F1score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48.09%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316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AUC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55.77%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823412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232BFE8-BF5F-6B49-A509-B5193E290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448012"/>
              </p:ext>
            </p:extLst>
          </p:nvPr>
        </p:nvGraphicFramePr>
        <p:xfrm>
          <a:off x="5234058" y="5060212"/>
          <a:ext cx="6633264" cy="12611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58316">
                  <a:extLst>
                    <a:ext uri="{9D8B030D-6E8A-4147-A177-3AD203B41FA5}">
                      <a16:colId xmlns:a16="http://schemas.microsoft.com/office/drawing/2014/main" val="3522198422"/>
                    </a:ext>
                  </a:extLst>
                </a:gridCol>
                <a:gridCol w="1658316">
                  <a:extLst>
                    <a:ext uri="{9D8B030D-6E8A-4147-A177-3AD203B41FA5}">
                      <a16:colId xmlns:a16="http://schemas.microsoft.com/office/drawing/2014/main" val="2413664316"/>
                    </a:ext>
                  </a:extLst>
                </a:gridCol>
                <a:gridCol w="1658316">
                  <a:extLst>
                    <a:ext uri="{9D8B030D-6E8A-4147-A177-3AD203B41FA5}">
                      <a16:colId xmlns:a16="http://schemas.microsoft.com/office/drawing/2014/main" val="75429854"/>
                    </a:ext>
                  </a:extLst>
                </a:gridCol>
                <a:gridCol w="1658316">
                  <a:extLst>
                    <a:ext uri="{9D8B030D-6E8A-4147-A177-3AD203B41FA5}">
                      <a16:colId xmlns:a16="http://schemas.microsoft.com/office/drawing/2014/main" val="3823846641"/>
                    </a:ext>
                  </a:extLst>
                </a:gridCol>
              </a:tblGrid>
              <a:tr h="3021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effectLst/>
                        </a:rPr>
                        <a:t>class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effectLst/>
                        </a:rPr>
                        <a:t>correct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incorrect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Accuracy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83327673"/>
                  </a:ext>
                </a:extLst>
              </a:tr>
              <a:tr h="30215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0: Hong Kong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527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2376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18.15%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1826574"/>
                  </a:ext>
                </a:extLst>
              </a:tr>
              <a:tr h="35470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1: California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5825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55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99.06%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19907558"/>
                  </a:ext>
                </a:extLst>
              </a:tr>
              <a:tr h="30215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2: Paris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806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3237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19.94%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0944341"/>
                  </a:ext>
                </a:extLst>
              </a:tr>
            </a:tbl>
          </a:graphicData>
        </a:graphic>
      </p:graphicFrame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DE1C386-ED7B-3444-A772-B79DC80C7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135" y="1885278"/>
            <a:ext cx="4343891" cy="419746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Overall Performance was 56%</a:t>
            </a:r>
          </a:p>
          <a:p>
            <a:r>
              <a:rPr lang="en-US" sz="2000" dirty="0"/>
              <a:t>The model was best at classifying reviews from Disneyland located in California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41591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F3E07-BC38-8148-B994-15026226B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Interpreting Model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0A953-0F1D-CF45-BBD9-2D7B7F767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7650" y="2531557"/>
            <a:ext cx="7579361" cy="2751643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i="1" dirty="0" err="1">
                <a:highlight>
                  <a:srgbClr val="FFFF00"/>
                </a:highlight>
              </a:rPr>
              <a:t>hk</a:t>
            </a:r>
            <a:r>
              <a:rPr lang="en-US" sz="2000" i="1" dirty="0"/>
              <a:t>, queues, </a:t>
            </a:r>
            <a:r>
              <a:rPr lang="en-US" sz="2000" i="1" dirty="0" err="1"/>
              <a:t>mtr</a:t>
            </a:r>
            <a:r>
              <a:rPr lang="en-US" sz="2000" i="1" dirty="0"/>
              <a:t>, show, lion, hopper, king, </a:t>
            </a:r>
            <a:r>
              <a:rPr lang="en-US" sz="2000" i="1" dirty="0" err="1">
                <a:highlight>
                  <a:srgbClr val="FFFF00"/>
                </a:highlight>
              </a:rPr>
              <a:t>chinese</a:t>
            </a:r>
            <a:r>
              <a:rPr lang="en-US" sz="2000" i="1" dirty="0"/>
              <a:t>, good, </a:t>
            </a:r>
            <a:r>
              <a:rPr lang="en-US" sz="2000" i="1" dirty="0">
                <a:highlight>
                  <a:srgbClr val="FFFF00"/>
                </a:highlight>
              </a:rPr>
              <a:t>toilets</a:t>
            </a:r>
            <a:r>
              <a:rPr lang="en-US" sz="2000" i="1" dirty="0"/>
              <a:t>, queue, passes, </a:t>
            </a:r>
            <a:r>
              <a:rPr lang="en-US" sz="2000" i="1" dirty="0" err="1">
                <a:highlight>
                  <a:srgbClr val="FFFF00"/>
                </a:highlight>
              </a:rPr>
              <a:t>france</a:t>
            </a:r>
            <a:r>
              <a:rPr lang="en-US" sz="2000" i="1" dirty="0"/>
              <a:t>, </a:t>
            </a:r>
            <a:r>
              <a:rPr lang="en-US" sz="2000" i="1" dirty="0" err="1"/>
              <a:t>disneyland</a:t>
            </a:r>
            <a:r>
              <a:rPr lang="en-US" sz="2000" i="1" dirty="0"/>
              <a:t>, princess, parks, small, half, </a:t>
            </a:r>
            <a:r>
              <a:rPr lang="en-US" sz="2000" i="1" dirty="0" err="1"/>
              <a:t>asian</a:t>
            </a:r>
            <a:r>
              <a:rPr lang="en-US" sz="2000" i="1" dirty="0"/>
              <a:t>, </a:t>
            </a:r>
            <a:r>
              <a:rPr lang="en-US" sz="2000" i="1" dirty="0" err="1"/>
              <a:t>disney</a:t>
            </a:r>
            <a:r>
              <a:rPr lang="en-US" sz="2000" i="1" dirty="0"/>
              <a:t>, downtown, queued, </a:t>
            </a:r>
            <a:r>
              <a:rPr lang="en-US" sz="2000" i="1" dirty="0" err="1">
                <a:highlight>
                  <a:srgbClr val="FFFF00"/>
                </a:highlight>
              </a:rPr>
              <a:t>tokyo</a:t>
            </a:r>
            <a:r>
              <a:rPr lang="en-US" sz="2000" i="1" dirty="0"/>
              <a:t>, crowds, pm, lack, world, </a:t>
            </a:r>
            <a:r>
              <a:rPr lang="en-US" sz="2000" i="1" dirty="0">
                <a:highlight>
                  <a:srgbClr val="FFFF00"/>
                </a:highlight>
              </a:rPr>
              <a:t>cold</a:t>
            </a:r>
            <a:r>
              <a:rPr lang="en-US" sz="2000" i="1" dirty="0"/>
              <a:t>, holiday, line, kids, loads, coaster, term, lovely, </a:t>
            </a:r>
            <a:r>
              <a:rPr lang="en-US" sz="2000" i="1" dirty="0">
                <a:highlight>
                  <a:srgbClr val="FFFF00"/>
                </a:highlight>
              </a:rPr>
              <a:t>mainland</a:t>
            </a:r>
            <a:r>
              <a:rPr lang="en-US" sz="2000" i="1" dirty="0"/>
              <a:t>, euros, jones, nights, </a:t>
            </a:r>
            <a:r>
              <a:rPr lang="en-US" sz="2000" i="1" dirty="0" err="1"/>
              <a:t>french</a:t>
            </a:r>
            <a:r>
              <a:rPr lang="en-US" sz="2000" i="1" dirty="0"/>
              <a:t>, size, cover, stayed, big, staff, fault, prepared, grotto, </a:t>
            </a:r>
            <a:r>
              <a:rPr lang="en-US" sz="2000" i="1" dirty="0" err="1"/>
              <a:t>fantasmic</a:t>
            </a:r>
            <a:r>
              <a:rPr lang="en-US" sz="2000" i="1" dirty="0"/>
              <a:t>, studios, </a:t>
            </a:r>
            <a:r>
              <a:rPr lang="en-US" sz="2000" i="1" dirty="0" err="1"/>
              <a:t>dont</a:t>
            </a:r>
            <a:r>
              <a:rPr lang="en-US" sz="2000" i="1" dirty="0"/>
              <a:t>, party, fact, </a:t>
            </a:r>
            <a:r>
              <a:rPr lang="en-US" sz="2000" i="1" dirty="0">
                <a:highlight>
                  <a:srgbClr val="FFFF00"/>
                </a:highlight>
              </a:rPr>
              <a:t>euro</a:t>
            </a:r>
            <a:r>
              <a:rPr lang="en-US" sz="2000" i="1" dirty="0"/>
              <a:t>, splash, pan, illuminations, golden, </a:t>
            </a:r>
            <a:r>
              <a:rPr lang="en-US" sz="2000" i="1" dirty="0">
                <a:highlight>
                  <a:srgbClr val="FFFF00"/>
                </a:highlight>
              </a:rPr>
              <a:t>grizzly</a:t>
            </a:r>
            <a:r>
              <a:rPr lang="en-US" sz="2000" i="1" dirty="0"/>
              <a:t>, </a:t>
            </a:r>
            <a:r>
              <a:rPr lang="en-US" sz="2000" i="1" dirty="0" err="1"/>
              <a:t>indian</a:t>
            </a:r>
            <a:r>
              <a:rPr lang="en-US" sz="2000" i="1" dirty="0"/>
              <a:t>, thought, fun, system, mansion, occasional, come, tour, conditioned, </a:t>
            </a:r>
            <a:r>
              <a:rPr lang="en-US" sz="2000" i="1" dirty="0">
                <a:highlight>
                  <a:srgbClr val="FFFF00"/>
                </a:highlight>
              </a:rPr>
              <a:t>rained</a:t>
            </a:r>
            <a:r>
              <a:rPr lang="en-US" sz="2000" i="1" dirty="0"/>
              <a:t>, day, otherwise, backpack, </a:t>
            </a:r>
            <a:r>
              <a:rPr lang="en-US" sz="2000" i="1" dirty="0" err="1">
                <a:highlight>
                  <a:srgbClr val="FFFF00"/>
                </a:highlight>
              </a:rPr>
              <a:t>orleans</a:t>
            </a:r>
            <a:r>
              <a:rPr lang="en-US" sz="2000" i="1" dirty="0"/>
              <a:t>, water, </a:t>
            </a:r>
            <a:r>
              <a:rPr lang="en-US" sz="2000" i="1" dirty="0" err="1">
                <a:highlight>
                  <a:srgbClr val="FFFF00"/>
                </a:highlight>
              </a:rPr>
              <a:t>cantonese</a:t>
            </a:r>
            <a:r>
              <a:rPr lang="en-US" sz="2000" i="1" dirty="0"/>
              <a:t>, arena, sleeping, clearly, following, charm, du, week, shanghai, broken, morning, run, get, </a:t>
            </a:r>
            <a:r>
              <a:rPr lang="en-US" sz="2000" i="1" dirty="0" err="1"/>
              <a:t>hkd</a:t>
            </a:r>
            <a:r>
              <a:rPr lang="en-US" sz="2000" i="1" dirty="0"/>
              <a:t>, instructions, stalls, </a:t>
            </a:r>
            <a:r>
              <a:rPr lang="en-US" sz="2000" i="1" dirty="0" err="1"/>
              <a:t>rer</a:t>
            </a:r>
            <a:r>
              <a:rPr lang="en-US" sz="2000" i="1" dirty="0"/>
              <a:t>, train, rather, running, amusement, make, </a:t>
            </a:r>
            <a:r>
              <a:rPr lang="en-US" sz="2000" i="1" dirty="0">
                <a:highlight>
                  <a:srgbClr val="FFFF00"/>
                </a:highlight>
              </a:rPr>
              <a:t>gulch</a:t>
            </a:r>
            <a:r>
              <a:rPr lang="en-US" sz="2000" i="1" dirty="0"/>
              <a:t>, </a:t>
            </a:r>
            <a:r>
              <a:rPr lang="en-US" sz="2000" i="1" dirty="0" err="1">
                <a:highlight>
                  <a:srgbClr val="FFFF00"/>
                </a:highlight>
              </a:rPr>
              <a:t>americans</a:t>
            </a:r>
            <a:r>
              <a:rPr lang="en-US" sz="2000" i="1" dirty="0"/>
              <a:t>, caught, </a:t>
            </a:r>
            <a:r>
              <a:rPr lang="en-US" sz="2000" i="1" dirty="0">
                <a:highlight>
                  <a:srgbClr val="FFFF00"/>
                </a:highlight>
              </a:rPr>
              <a:t>worry</a:t>
            </a:r>
            <a:endParaRPr lang="en-US" sz="20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176DA-0F24-8246-8469-AB9CA940C2C3}"/>
              </a:ext>
            </a:extLst>
          </p:cNvPr>
          <p:cNvSpPr txBox="1"/>
          <p:nvPr/>
        </p:nvSpPr>
        <p:spPr>
          <a:xfrm>
            <a:off x="459350" y="2346960"/>
            <a:ext cx="32490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words based on feature importance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of the differentiating words revolved around ethnicity, weather, or key aspects of the theme parks. For example, the gulch is a specific themed land located in Hong Kong.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895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F3E07-BC38-8148-B994-15026226B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0A953-0F1D-CF45-BBD9-2D7B7F767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Although the overall performance of the model was  below what was expected, the model performed well in classifying reviews from Disneyland in California.</a:t>
            </a:r>
          </a:p>
          <a:p>
            <a:r>
              <a:rPr lang="en-US" sz="2000" dirty="0"/>
              <a:t>The top 25 words that differentiated between park type were: </a:t>
            </a:r>
            <a:r>
              <a:rPr lang="en-US" sz="2000" i="1" dirty="0" err="1"/>
              <a:t>hk</a:t>
            </a:r>
            <a:r>
              <a:rPr lang="en-US" sz="2000" i="1" dirty="0"/>
              <a:t>, queues, </a:t>
            </a:r>
            <a:r>
              <a:rPr lang="en-US" sz="2000" i="1" dirty="0" err="1"/>
              <a:t>mtr</a:t>
            </a:r>
            <a:r>
              <a:rPr lang="en-US" sz="2000" i="1" dirty="0"/>
              <a:t>, show, lion, hopper, king, </a:t>
            </a:r>
            <a:r>
              <a:rPr lang="en-US" sz="2000" i="1" dirty="0" err="1"/>
              <a:t>chinese</a:t>
            </a:r>
            <a:r>
              <a:rPr lang="en-US" sz="2000" i="1" dirty="0"/>
              <a:t>, good, toilets, queue, passes, </a:t>
            </a:r>
            <a:r>
              <a:rPr lang="en-US" sz="2000" i="1" dirty="0" err="1"/>
              <a:t>france</a:t>
            </a:r>
            <a:r>
              <a:rPr lang="en-US" sz="2000" i="1" dirty="0"/>
              <a:t>, </a:t>
            </a:r>
            <a:r>
              <a:rPr lang="en-US" sz="2000" i="1" dirty="0" err="1"/>
              <a:t>disneyland</a:t>
            </a:r>
            <a:r>
              <a:rPr lang="en-US" sz="2000" i="1" dirty="0"/>
              <a:t>, princess, parks, small, half, </a:t>
            </a:r>
            <a:r>
              <a:rPr lang="en-US" sz="2000" i="1" dirty="0" err="1"/>
              <a:t>asian</a:t>
            </a:r>
            <a:r>
              <a:rPr lang="en-US" sz="2000" i="1" dirty="0"/>
              <a:t>, </a:t>
            </a:r>
            <a:r>
              <a:rPr lang="en-US" sz="2000" i="1" dirty="0" err="1"/>
              <a:t>disney</a:t>
            </a:r>
            <a:r>
              <a:rPr lang="en-US" sz="2000" i="1" dirty="0"/>
              <a:t>, downtown, queued, </a:t>
            </a:r>
            <a:r>
              <a:rPr lang="en-US" sz="2000" i="1" dirty="0" err="1"/>
              <a:t>tokyo</a:t>
            </a:r>
            <a:r>
              <a:rPr lang="en-US" sz="2000" i="1" dirty="0"/>
              <a:t>, crowds, pm</a:t>
            </a:r>
          </a:p>
          <a:p>
            <a:r>
              <a:rPr lang="en-US" sz="2000" dirty="0"/>
              <a:t>Next Steps: As a next step, it would be interesting to expand this project to also look at ratings (1-5), as well as dive in deeper to look at the top words associated with each park.</a:t>
            </a:r>
          </a:p>
        </p:txBody>
      </p:sp>
    </p:spTree>
    <p:extLst>
      <p:ext uri="{BB962C8B-B14F-4D97-AF65-F5344CB8AC3E}">
        <p14:creationId xmlns:p14="http://schemas.microsoft.com/office/powerpoint/2010/main" val="2176052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</TotalTime>
  <Words>790</Words>
  <Application>Microsoft Macintosh PowerPoint</Application>
  <PresentationFormat>Widescreen</PresentationFormat>
  <Paragraphs>74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Text Analysis of Disneyland Reviews</vt:lpstr>
      <vt:lpstr>Background</vt:lpstr>
      <vt:lpstr>Objective</vt:lpstr>
      <vt:lpstr>Data Preprocessing</vt:lpstr>
      <vt:lpstr>Data Preprocessing</vt:lpstr>
      <vt:lpstr>Model Implementation</vt:lpstr>
      <vt:lpstr>Model Results and Performance</vt:lpstr>
      <vt:lpstr>Interpreting Model 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Analysis of Disneyland Reviews</dc:title>
  <dc:creator>Shezal Padani</dc:creator>
  <cp:lastModifiedBy>Shezal Padani</cp:lastModifiedBy>
  <cp:revision>15</cp:revision>
  <dcterms:created xsi:type="dcterms:W3CDTF">2021-05-02T16:04:00Z</dcterms:created>
  <dcterms:modified xsi:type="dcterms:W3CDTF">2021-05-02T18:21:01Z</dcterms:modified>
</cp:coreProperties>
</file>

<file path=docProps/thumbnail.jpeg>
</file>